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8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-chun" initials="m" lastIdx="1" clrIdx="0">
    <p:extLst>
      <p:ext uri="{19B8F6BF-5375-455C-9EA6-DF929625EA0E}">
        <p15:presenceInfo xmlns:p15="http://schemas.microsoft.com/office/powerpoint/2012/main" userId="min-ch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8" autoAdjust="0"/>
    <p:restoredTop sz="84555" autoAdjust="0"/>
  </p:normalViewPr>
  <p:slideViewPr>
    <p:cSldViewPr snapToGrid="0" showGuides="1">
      <p:cViewPr>
        <p:scale>
          <a:sx n="75" d="100"/>
          <a:sy n="75" d="100"/>
        </p:scale>
        <p:origin x="1229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E023-8751-487F-895A-96DEE63B72A9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6C7AC-A851-4661-BE4A-CD04EA821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40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探討兩種</a:t>
            </a:r>
            <a:r>
              <a:rPr lang="en-US" altLang="zh-TW" dirty="0"/>
              <a:t>HMI</a:t>
            </a:r>
            <a:r>
              <a:rPr lang="zh-TW" altLang="en-US" dirty="0"/>
              <a:t>所顯示的訊息對駕駛員的影響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14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對於每種類型的問題，以車輛為中心的</a:t>
            </a:r>
            <a:r>
              <a:rPr lang="en-US" altLang="zh-TW" dirty="0"/>
              <a:t>HMI</a:t>
            </a:r>
            <a:r>
              <a:rPr lang="zh-TW" altLang="en-US" dirty="0"/>
              <a:t>和以駕駛為中心的</a:t>
            </a:r>
            <a:r>
              <a:rPr lang="en-US" altLang="zh-TW" dirty="0"/>
              <a:t>HMI</a:t>
            </a:r>
            <a:r>
              <a:rPr lang="zh-TW" altLang="en-US" dirty="0"/>
              <a:t>的</a:t>
            </a:r>
            <a:r>
              <a:rPr lang="en-US" altLang="zh-TW" dirty="0"/>
              <a:t>HUD</a:t>
            </a:r>
            <a:r>
              <a:rPr lang="zh-TW" altLang="en-US" dirty="0"/>
              <a:t>、速度計和</a:t>
            </a:r>
            <a:r>
              <a:rPr lang="en-US" altLang="zh-TW" dirty="0"/>
              <a:t>ADAS AOI</a:t>
            </a:r>
            <a:r>
              <a:rPr lang="zh-TW" altLang="en-US" dirty="0"/>
              <a:t>的平均</a:t>
            </a:r>
            <a:r>
              <a:rPr lang="en-US" altLang="zh-TW" dirty="0"/>
              <a:t>(</a:t>
            </a:r>
            <a:r>
              <a:rPr lang="zh-TW" altLang="en-US" dirty="0"/>
              <a:t>標準差</a:t>
            </a:r>
            <a:r>
              <a:rPr lang="en-US" altLang="zh-TW" dirty="0"/>
              <a:t>)</a:t>
            </a:r>
            <a:r>
              <a:rPr lang="zh-TW" altLang="en-US" dirty="0"/>
              <a:t>注視次數和持續時間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以駕駛為中心的</a:t>
            </a:r>
            <a:r>
              <a:rPr lang="en-US" altLang="zh-TW" dirty="0"/>
              <a:t>HMI</a:t>
            </a:r>
            <a:r>
              <a:rPr lang="zh-TW" altLang="en-US" dirty="0"/>
              <a:t>的駕駛員對速度的注視比以車輛為中心的</a:t>
            </a:r>
            <a:r>
              <a:rPr lang="en-US" altLang="zh-TW" dirty="0"/>
              <a:t>HMI</a:t>
            </a:r>
            <a:r>
              <a:rPr lang="zh-TW" altLang="en-US" dirty="0"/>
              <a:t>的駕駛員時間長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3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zh-TW" altLang="en-US" dirty="0"/>
              <a:t>儀錶板上的視覺訊息顯示</a:t>
            </a:r>
            <a:endParaRPr lang="en-US" altLang="zh-TW" dirty="0"/>
          </a:p>
          <a:p>
            <a:pPr marL="228600" indent="-228600">
              <a:buAutoNum type="arabicParenBoth"/>
            </a:pPr>
            <a:r>
              <a:rPr lang="zh-TW" altLang="en-US" dirty="0"/>
              <a:t>聽覺訊號 </a:t>
            </a:r>
            <a:r>
              <a:rPr lang="en-US" altLang="zh-TW" dirty="0"/>
              <a:t>(</a:t>
            </a:r>
            <a:r>
              <a:rPr lang="zh-TW" altLang="en-US" dirty="0"/>
              <a:t>命令</a:t>
            </a:r>
            <a:r>
              <a:rPr lang="en-US" altLang="zh-TW" dirty="0"/>
              <a:t>)</a:t>
            </a:r>
          </a:p>
          <a:p>
            <a:pPr marL="228600" indent="-228600">
              <a:buAutoNum type="arabicParenBoth"/>
            </a:pPr>
            <a:r>
              <a:rPr lang="zh-TW" altLang="en-US" dirty="0"/>
              <a:t>觸覺反饋</a:t>
            </a:r>
            <a:endParaRPr lang="en-US" altLang="zh-TW" dirty="0"/>
          </a:p>
          <a:p>
            <a:pPr marL="228600" indent="-228600">
              <a:buAutoNum type="arabicParenBoth"/>
            </a:pPr>
            <a:r>
              <a:rPr lang="zh-TW" altLang="en-US" dirty="0"/>
              <a:t>動覺</a:t>
            </a:r>
            <a:endParaRPr lang="en-US" altLang="zh-TW" dirty="0"/>
          </a:p>
          <a:p>
            <a:pPr marL="228600" indent="-228600">
              <a:buAutoNum type="arabicParenBoth"/>
            </a:pPr>
            <a:r>
              <a:rPr lang="en-US" altLang="zh-TW" dirty="0"/>
              <a:t>HUD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以車輛為中心的</a:t>
            </a:r>
            <a:r>
              <a:rPr lang="en-US" altLang="zh-TW" dirty="0"/>
              <a:t>HMI )</a:t>
            </a:r>
          </a:p>
          <a:p>
            <a:pPr marL="228600" indent="-228600">
              <a:buAutoNum type="arabicParenBoth"/>
            </a:pPr>
            <a:endParaRPr lang="en-US" altLang="zh-TW" dirty="0"/>
          </a:p>
          <a:p>
            <a:pPr marL="228600" indent="-228600">
              <a:buAutoNum type="alphaLcPeriod"/>
            </a:pPr>
            <a:r>
              <a:rPr lang="zh-TW" altLang="en-US" dirty="0"/>
              <a:t>自動系統啟用</a:t>
            </a:r>
            <a:endParaRPr lang="en-US" altLang="zh-TW" dirty="0"/>
          </a:p>
          <a:p>
            <a:pPr marL="228600" indent="-228600">
              <a:buAutoNum type="alphaLcPeriod"/>
            </a:pPr>
            <a:r>
              <a:rPr lang="zh-TW" altLang="en-US" dirty="0"/>
              <a:t>自動系統停用</a:t>
            </a:r>
            <a:endParaRPr lang="en-US" altLang="zh-TW" dirty="0"/>
          </a:p>
          <a:p>
            <a:pPr marL="228600" indent="-228600">
              <a:buAutoNum type="alphaLcPeriod"/>
            </a:pPr>
            <a:r>
              <a:rPr lang="zh-TW" altLang="en-US" dirty="0"/>
              <a:t>手動駕駛和</a:t>
            </a:r>
            <a:r>
              <a:rPr lang="en-US" altLang="zh-TW" dirty="0"/>
              <a:t>Level 1 </a:t>
            </a:r>
            <a:r>
              <a:rPr lang="zh-TW" altLang="en-US" dirty="0"/>
              <a:t>之間的混淆模式</a:t>
            </a:r>
            <a:endParaRPr lang="en-US" altLang="zh-TW" dirty="0"/>
          </a:p>
          <a:p>
            <a:pPr marL="228600" indent="-228600">
              <a:buAutoNum type="alphaLcPeriod"/>
            </a:pPr>
            <a:r>
              <a:rPr lang="en-US" altLang="zh-TW" dirty="0"/>
              <a:t>Level 1 </a:t>
            </a:r>
            <a:r>
              <a:rPr lang="zh-TW" altLang="en-US" dirty="0"/>
              <a:t>和 </a:t>
            </a:r>
            <a:r>
              <a:rPr lang="en-US" altLang="zh-TW" dirty="0"/>
              <a:t>Level 2 </a:t>
            </a:r>
            <a:r>
              <a:rPr lang="zh-TW" altLang="en-US" dirty="0"/>
              <a:t>之間的混淆模式</a:t>
            </a:r>
            <a:endParaRPr lang="en-US" altLang="zh-TW" dirty="0"/>
          </a:p>
          <a:p>
            <a:pPr marL="228600" indent="-228600">
              <a:buAutoNum type="alphaLcPeriod"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評論數量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ACC</a:t>
            </a:r>
            <a:r>
              <a:rPr lang="zh-TW" altLang="en-US" dirty="0"/>
              <a:t> 自動跟車 </a:t>
            </a:r>
            <a:r>
              <a:rPr lang="en-US" altLang="zh-TW" dirty="0"/>
              <a:t>:</a:t>
            </a:r>
            <a:r>
              <a:rPr lang="zh-TW" altLang="en-US" dirty="0"/>
              <a:t> 藉由設定與前車之間的距離，讓電腦自動調節行車速度</a:t>
            </a:r>
            <a:endParaRPr lang="en-US" altLang="zh-TW" dirty="0"/>
          </a:p>
          <a:p>
            <a:r>
              <a:rPr lang="en-US" altLang="zh-TW" dirty="0"/>
              <a:t>LAC</a:t>
            </a:r>
            <a:r>
              <a:rPr lang="zh-TW" altLang="en-US" dirty="0"/>
              <a:t> 車道居中輔助 </a:t>
            </a:r>
            <a:r>
              <a:rPr lang="en-US" altLang="zh-TW" dirty="0"/>
              <a:t>:</a:t>
            </a:r>
            <a:r>
              <a:rPr lang="zh-TW" altLang="en-US" dirty="0"/>
              <a:t> 可以將汽車保持在車道中樣，幫助駕駛員進行轉向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92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74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HUD</a:t>
            </a:r>
            <a:r>
              <a:rPr lang="zh-TW" altLang="en-US" dirty="0"/>
              <a:t> 抬頭顯示器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1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系統問題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你現在車速是多少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(Level 2 on)</a:t>
            </a:r>
          </a:p>
          <a:p>
            <a:pPr marL="228600" indent="-228600">
              <a:buAutoNum type="arabicPeriod"/>
            </a:pPr>
            <a:r>
              <a:rPr lang="zh-TW" altLang="en-US" dirty="0"/>
              <a:t>你現在車速是多少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(Level 2 off)</a:t>
            </a:r>
          </a:p>
          <a:p>
            <a:pPr marL="228600" indent="-228600">
              <a:buAutoNum type="arabicPeriod"/>
            </a:pPr>
            <a:r>
              <a:rPr lang="zh-TW" altLang="en-US" dirty="0"/>
              <a:t>自動駕駛是否啟動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(Level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on)</a:t>
            </a:r>
          </a:p>
          <a:p>
            <a:pPr marL="228600" indent="-228600">
              <a:buAutoNum type="arabicPeriod"/>
            </a:pPr>
            <a:r>
              <a:rPr lang="zh-TW" altLang="en-US" dirty="0"/>
              <a:t>自動駕駛是否啟動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(Level 2 off)</a:t>
            </a:r>
          </a:p>
          <a:p>
            <a:pPr marL="228600" indent="-228600">
              <a:buAutoNum type="arabicPeriod"/>
            </a:pPr>
            <a:r>
              <a:rPr lang="en-US" altLang="zh-TW" dirty="0"/>
              <a:t>ACC</a:t>
            </a:r>
            <a:r>
              <a:rPr lang="zh-TW" altLang="en-US" dirty="0"/>
              <a:t>是否啟動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en-US" altLang="zh-TW" dirty="0"/>
              <a:t>LAC</a:t>
            </a:r>
            <a:r>
              <a:rPr lang="zh-TW" altLang="en-US" dirty="0"/>
              <a:t>是否啟動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zh-TW" altLang="en-US" dirty="0"/>
              <a:t>私人問題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你有孩子嗎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你有甚麼寵物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他們的名字是甚麼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你運動嗎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zh-TW" altLang="en-US" dirty="0"/>
              <a:t>內部問題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我是用甚麼顏色的筆寫字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我們在聽甚麼廣播電台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我衣服顏色是甚麼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zh-TW" altLang="en-US" dirty="0"/>
              <a:t>外部問題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你覺得今天會下雨嗎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在我們右邊的車輛是綠色的嗎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在我們後面的車輛是黑色的嗎 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endParaRPr lang="en-US" altLang="zh-TW" dirty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7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AOI</a:t>
            </a:r>
            <a:r>
              <a:rPr lang="zh-TW" altLang="en-US" dirty="0"/>
              <a:t> 自動光學檢測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透過導入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技術及利用光學鏡頭對模組進行影像分析與檢測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38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F(3,16)=7.01, p&lt;.001</a:t>
            </a:r>
            <a:r>
              <a:rPr lang="zh-TW" altLang="en-US" dirty="0"/>
              <a:t> ，表明參與者需要不同的時間來回答系統問題、個人問題、內部問題、外部問題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回答系統的問題需要的時間比其他三個問題少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HMI</a:t>
            </a:r>
            <a:r>
              <a:rPr lang="zh-TW" altLang="en-US" dirty="0"/>
              <a:t>對應問題皆沒有顯著差異，表示不管是哪個組皆花相同的時間來回答問題</a:t>
            </a:r>
            <a:r>
              <a:rPr lang="en-US" altLang="zh-TW" dirty="0"/>
              <a:t>(</a:t>
            </a:r>
            <a:r>
              <a:rPr lang="zh-TW" altLang="en-US" dirty="0"/>
              <a:t>圖</a:t>
            </a:r>
            <a:r>
              <a:rPr lang="en-US" altLang="zh-TW" dirty="0"/>
              <a:t>3)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09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對於你目前的速度是多少 </a:t>
            </a:r>
            <a:r>
              <a:rPr lang="en-US" altLang="zh-TW" dirty="0"/>
              <a:t>? </a:t>
            </a:r>
            <a:r>
              <a:rPr lang="zh-TW" altLang="en-US" dirty="0"/>
              <a:t>這個問題，當</a:t>
            </a:r>
            <a:r>
              <a:rPr lang="en-US" altLang="zh-TW" dirty="0"/>
              <a:t>Level 2 </a:t>
            </a:r>
            <a:r>
              <a:rPr lang="zh-TW" altLang="en-US" dirty="0"/>
              <a:t>是被啟動的狀態時，就平均而言，以駕駛為中心的</a:t>
            </a:r>
            <a:r>
              <a:rPr lang="en-US" altLang="zh-TW" dirty="0"/>
              <a:t>HMI</a:t>
            </a:r>
            <a:r>
              <a:rPr lang="zh-TW" altLang="en-US" dirty="0"/>
              <a:t>的反應速度</a:t>
            </a:r>
            <a:r>
              <a:rPr lang="en-US" altLang="zh-TW" dirty="0"/>
              <a:t>(1.15s)</a:t>
            </a:r>
            <a:r>
              <a:rPr lang="zh-TW" altLang="en-US" dirty="0"/>
              <a:t>比以車輛為中心的</a:t>
            </a:r>
            <a:r>
              <a:rPr lang="en-US" altLang="zh-TW" dirty="0"/>
              <a:t>HMI</a:t>
            </a:r>
            <a:r>
              <a:rPr lang="zh-TW" altLang="en-US" dirty="0"/>
              <a:t>的反應速度</a:t>
            </a:r>
            <a:r>
              <a:rPr lang="en-US" altLang="zh-TW" dirty="0"/>
              <a:t>(1.82s)</a:t>
            </a:r>
            <a:r>
              <a:rPr lang="zh-TW" altLang="en-US" dirty="0"/>
              <a:t>快</a:t>
            </a:r>
            <a:endParaRPr lang="en-US" altLang="zh-TW" dirty="0"/>
          </a:p>
          <a:p>
            <a:r>
              <a:rPr lang="zh-TW" altLang="en-US" dirty="0"/>
              <a:t>而當這個問題，</a:t>
            </a:r>
            <a:r>
              <a:rPr lang="en-US" altLang="zh-TW" dirty="0"/>
              <a:t>Level 2 </a:t>
            </a:r>
            <a:r>
              <a:rPr lang="zh-TW" altLang="en-US" dirty="0"/>
              <a:t>是被關閉的狀態時，兩個</a:t>
            </a:r>
            <a:r>
              <a:rPr lang="en-US" altLang="zh-TW" dirty="0"/>
              <a:t>HMI</a:t>
            </a:r>
            <a:r>
              <a:rPr lang="zh-TW" altLang="en-US" dirty="0"/>
              <a:t>就沒有顯著的差異，但駕駛為中心的</a:t>
            </a:r>
            <a:r>
              <a:rPr lang="en-US" altLang="zh-TW" dirty="0"/>
              <a:t>HMI</a:t>
            </a:r>
            <a:r>
              <a:rPr lang="zh-TW" altLang="en-US" dirty="0"/>
              <a:t>的反應速度</a:t>
            </a:r>
            <a:r>
              <a:rPr lang="en-US" altLang="zh-TW" dirty="0"/>
              <a:t>(1.43s)</a:t>
            </a:r>
            <a:r>
              <a:rPr lang="zh-TW" altLang="en-US" dirty="0"/>
              <a:t>比車輛為中心的</a:t>
            </a:r>
            <a:r>
              <a:rPr lang="en-US" altLang="zh-TW" dirty="0"/>
              <a:t>HMI</a:t>
            </a:r>
            <a:r>
              <a:rPr lang="zh-TW" altLang="en-US" dirty="0"/>
              <a:t>的反應速度</a:t>
            </a:r>
            <a:r>
              <a:rPr lang="en-US" altLang="zh-TW" dirty="0"/>
              <a:t>(2.64s)</a:t>
            </a:r>
            <a:r>
              <a:rPr lang="zh-TW" altLang="en-US" dirty="0"/>
              <a:t>快一點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其餘的系統問題皆沒有顯著差異，反應速度也都差不多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40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當你現在的速度是多少，這個問題時，</a:t>
            </a:r>
            <a:r>
              <a:rPr lang="en-US" altLang="zh-TW" dirty="0"/>
              <a:t>ACC</a:t>
            </a:r>
            <a:r>
              <a:rPr lang="zh-TW" altLang="en-US" dirty="0"/>
              <a:t>和</a:t>
            </a:r>
            <a:r>
              <a:rPr lang="en-US" altLang="zh-TW" dirty="0"/>
              <a:t>LCA</a:t>
            </a:r>
            <a:r>
              <a:rPr lang="zh-TW" altLang="en-US" dirty="0"/>
              <a:t>被啟用的狀態下，兩者在注視的平均時間沒有差異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當你現在的速度是多少，這個問題時，手動模式下，駕駛組比車輛組更頻繁的察看儀表板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當</a:t>
            </a:r>
            <a:r>
              <a:rPr lang="en-US" altLang="zh-TW" dirty="0"/>
              <a:t>ACC</a:t>
            </a:r>
            <a:r>
              <a:rPr lang="zh-TW" altLang="en-US" dirty="0"/>
              <a:t>是否已啟動，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當他被啟動時，</a:t>
            </a:r>
            <a:r>
              <a:rPr lang="en-US" altLang="zh-TW" dirty="0"/>
              <a:t>ADAS</a:t>
            </a:r>
            <a:r>
              <a:rPr lang="zh-TW" altLang="en-US" dirty="0"/>
              <a:t> </a:t>
            </a:r>
            <a:r>
              <a:rPr lang="en-US" altLang="zh-TW" dirty="0"/>
              <a:t>AOI</a:t>
            </a:r>
            <a:r>
              <a:rPr lang="zh-TW" altLang="en-US" dirty="0"/>
              <a:t>上的注視次數沒有顯著影響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與以車輛為中心的</a:t>
            </a:r>
            <a:r>
              <a:rPr lang="en-US" altLang="zh-TW" dirty="0"/>
              <a:t>HMI</a:t>
            </a:r>
            <a:r>
              <a:rPr lang="zh-TW" altLang="en-US" dirty="0"/>
              <a:t>組相比，駕駛組更頻繁查看</a:t>
            </a:r>
            <a:r>
              <a:rPr lang="en-US" altLang="zh-TW" dirty="0"/>
              <a:t>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車輛組比駕駛組看車外的時間長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C7AC-A851-4661-BE4A-CD04EA82181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51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0A21C-9ABA-4084-8261-AC6ABEF23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45DEDF-4C18-439A-8848-1E915C2B6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459608-7CFD-4518-84F0-34D35A8A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0E7D01-753D-4CAE-B96B-E36FB235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64254F-2F3D-4F02-9AA9-66A163E1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40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79692A-0CA5-4071-A84F-5F6A0A94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7B080F-01DC-4CB9-8D8C-9B40A2FD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C87AF7-77DF-4E91-9890-9389250D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A13523-EE95-4211-B22E-C2AE2C38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A63A3B-5347-4F21-9338-AA1461B3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5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97DE99-8285-4E14-B4C8-00DD1AFE1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CB9EEB-4D93-4034-BB1A-BA2B1560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541179-0294-4291-884B-C55F4786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F06C00-9DB0-4B39-835F-11908989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752BCA-6281-4848-B495-B92F2F50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1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69CED-F409-4C17-8380-DA61023E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3064B-5B56-4B60-AD45-08DEAC0F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D1F231-A345-4A33-9DBB-367B5190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741354-36AA-41A5-80FB-C35051EB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D04766-6547-49B0-A846-10DB8202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10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258F3B-86CE-448E-9BAC-8D44D47A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73944E-C60C-43DE-98F0-260C8660C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978503-CF5C-4628-8283-3A287D09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D34CBC-DFF5-4BFC-96A8-14DD404E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336867-1633-4BF8-AE83-D58141F7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8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EF1F1-6EA4-4E1E-A713-2F707D0A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75255B-2ECB-4747-ACB4-F34791E71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45F1E1-E54E-4A0E-828E-D0F86751F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B64C03-2670-49C2-8513-E7137F16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415110-A7E7-42C6-ABBB-9C0C778A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5B438D-7A98-4704-A7F7-0D2A03CD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0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299E70-D18B-43F9-B432-5F44046C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0797D9-74B6-4FD7-ADE4-F05C3671C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518515-1274-4DA7-AFCC-D95BF407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561F1D5-5D77-4222-ABCF-C7C934A3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9082AC-4B26-495C-A3E8-5D9210808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AC0B97A-ECF9-4795-B014-D776D3B6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7A58F9-5665-4830-9743-F9B22380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D833B4B-045F-4F18-B8B5-A5BA026D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6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788780-A046-4540-B2D0-C737EAC9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93CFF0-26A8-46AC-B067-E95A516B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0085F8E-7945-453B-92BD-5DBEA928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BF501D-A4DE-43A1-A1E5-2274ED79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2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ABE55C4-AFDA-4862-8EAD-AEF9EABD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E3E25E-D57D-4840-95A9-6C6FF51C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8F4B92-327F-40E8-B14A-D480B882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65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A140AA-7B1F-48A5-AFD4-01FDBDAC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26B6B1-5968-4A5F-9F27-84EC7CC14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2EA37A-3A19-492B-B482-8C3573839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F7DFFC-23C6-4785-B7DF-D1BEBF8A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2BA673-D5B5-47A5-BBD3-2A220F66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CEACCF-D8BE-4B04-91FB-9123423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2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2CEEB4-9623-4735-9FAA-D86225EA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5A3FD8-FEDA-40CA-AB42-B3055AE6B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3C7264-71A5-4A5D-8B85-877FCBE04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C03063-18E9-449F-833E-96895ED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CD2826-4F4B-4BF2-A229-8CDD76DC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AEA527-4AC7-4BC6-996D-C62E2E2F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7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BE6EAB1-8363-4E1D-8403-EFDEA67B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D33D2D-50B8-4FB2-938D-2DB2AC8AF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BD7599-7A63-4B54-8A68-DBA7409D1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6F00-D512-4D9A-B9F6-44B80752482D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F142E4-88DF-4E36-BC8E-E5B63EC60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FA610E-7DB8-4F6E-A31A-5B609D61F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A81E-4341-4727-AD68-2860ABF58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6BFD4DD-8459-4354-8583-3ACFF3287FCC}"/>
              </a:ext>
            </a:extLst>
          </p:cNvPr>
          <p:cNvSpPr txBox="1"/>
          <p:nvPr/>
        </p:nvSpPr>
        <p:spPr>
          <a:xfrm>
            <a:off x="50800" y="1456035"/>
            <a:ext cx="1209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Impact of interface design on drivers’ behavior in partially automated cars : An on-road study</a:t>
            </a:r>
            <a:endParaRPr lang="zh-TW" altLang="en-US" sz="48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E7A6D6-897D-4267-A3B4-49A95543474B}"/>
              </a:ext>
            </a:extLst>
          </p:cNvPr>
          <p:cNvSpPr txBox="1"/>
          <p:nvPr/>
        </p:nvSpPr>
        <p:spPr>
          <a:xfrm>
            <a:off x="50800" y="4356100"/>
            <a:ext cx="1068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Transportation Research Part F : Psychology and Behavior 81 (2021) 508-521</a:t>
            </a:r>
            <a:endParaRPr lang="zh-TW" altLang="en-US" sz="2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DFA585-4F54-40DF-99D6-8A0D23EFA3D3}"/>
              </a:ext>
            </a:extLst>
          </p:cNvPr>
          <p:cNvSpPr txBox="1"/>
          <p:nvPr/>
        </p:nvSpPr>
        <p:spPr>
          <a:xfrm>
            <a:off x="50800" y="4940300"/>
            <a:ext cx="1177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</a:t>
            </a:r>
            <a:r>
              <a:rPr lang="en-US" altLang="zh-TW" sz="2400" b="1" dirty="0" err="1"/>
              <a:t>No´e</a:t>
            </a:r>
            <a:r>
              <a:rPr lang="en-US" altLang="zh-TW" sz="2400" b="1" dirty="0"/>
              <a:t> </a:t>
            </a:r>
            <a:r>
              <a:rPr lang="en-US" altLang="zh-TW" sz="2400" b="1" dirty="0" err="1"/>
              <a:t>Monsaingeon</a:t>
            </a:r>
            <a:r>
              <a:rPr lang="en-US" altLang="zh-TW" sz="2400" b="1" dirty="0"/>
              <a:t>, </a:t>
            </a:r>
            <a:r>
              <a:rPr lang="en-US" altLang="zh-TW" sz="2400" b="1" dirty="0" err="1"/>
              <a:t>Loïc</a:t>
            </a:r>
            <a:r>
              <a:rPr lang="en-US" altLang="zh-TW" sz="2400" b="1" dirty="0"/>
              <a:t> </a:t>
            </a:r>
            <a:r>
              <a:rPr lang="en-US" altLang="zh-TW" sz="2400" b="1" dirty="0" err="1"/>
              <a:t>Caroux</a:t>
            </a:r>
            <a:r>
              <a:rPr lang="en-US" altLang="zh-TW" sz="2400" b="1" dirty="0"/>
              <a:t>, Axelle </a:t>
            </a:r>
            <a:r>
              <a:rPr lang="en-US" altLang="zh-TW" sz="2400" b="1" dirty="0" err="1"/>
              <a:t>Mougin´e</a:t>
            </a:r>
            <a:r>
              <a:rPr lang="en-US" altLang="zh-TW" sz="2400" b="1" dirty="0"/>
              <a:t>, Sabine Langlois, </a:t>
            </a:r>
            <a:r>
              <a:rPr lang="en-US" altLang="zh-TW" sz="2400" b="1" dirty="0" err="1"/>
              <a:t>C´eline</a:t>
            </a:r>
            <a:r>
              <a:rPr lang="en-US" altLang="zh-TW" sz="2400" b="1" dirty="0"/>
              <a:t> </a:t>
            </a:r>
            <a:r>
              <a:rPr lang="en-US" altLang="zh-TW" sz="2400" b="1" dirty="0" err="1"/>
              <a:t>Lemercier</a:t>
            </a:r>
            <a:endParaRPr lang="zh-TW" altLang="en-US" sz="24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F0011C5-2938-4896-94A4-937FA5A059AB}"/>
              </a:ext>
            </a:extLst>
          </p:cNvPr>
          <p:cNvSpPr txBox="1"/>
          <p:nvPr/>
        </p:nvSpPr>
        <p:spPr>
          <a:xfrm>
            <a:off x="9872783" y="6015335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宋錦玉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ED8310-5C37-46EF-8907-31543B6E079B}"/>
              </a:ext>
            </a:extLst>
          </p:cNvPr>
          <p:cNvSpPr txBox="1"/>
          <p:nvPr/>
        </p:nvSpPr>
        <p:spPr>
          <a:xfrm>
            <a:off x="2040242" y="3130897"/>
            <a:ext cx="811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介面設計對部分自動駕駛的駕駛員行為影響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在道路上研究</a:t>
            </a:r>
          </a:p>
        </p:txBody>
      </p:sp>
    </p:spTree>
    <p:extLst>
      <p:ext uri="{BB962C8B-B14F-4D97-AF65-F5344CB8AC3E}">
        <p14:creationId xmlns:p14="http://schemas.microsoft.com/office/powerpoint/2010/main" val="269920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895B3E5-6471-4337-883C-44BCE2B7831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03</a:t>
            </a:r>
            <a:r>
              <a:rPr lang="zh-TW" altLang="en-US" sz="4800" b="1" dirty="0"/>
              <a:t>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BC972E-8C26-4E05-8E1E-4595AED59321}"/>
              </a:ext>
            </a:extLst>
          </p:cNvPr>
          <p:cNvSpPr txBox="1"/>
          <p:nvPr/>
        </p:nvSpPr>
        <p:spPr>
          <a:xfrm>
            <a:off x="1092198" y="30777"/>
            <a:ext cx="8851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Result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-</a:t>
            </a:r>
            <a:r>
              <a:rPr lang="zh-TW" altLang="en-US" sz="4400" b="1" dirty="0"/>
              <a:t> </a:t>
            </a:r>
            <a:r>
              <a:rPr lang="en-US" altLang="zh-TW" sz="3600" b="1" dirty="0">
                <a:ea typeface="微軟正黑體" panose="020B0604030504040204" pitchFamily="34" charset="-120"/>
              </a:rPr>
              <a:t>2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受測者之間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ea typeface="微軟正黑體" panose="020B0604030504040204" pitchFamily="34" charset="-120"/>
              </a:rPr>
              <a:t>X</a:t>
            </a:r>
            <a:r>
              <a:rPr lang="zh-TW" altLang="en-US" sz="3600" b="1" dirty="0"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受測者內部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0F12F09-3397-4065-8251-B56D3FAE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3" y="861774"/>
            <a:ext cx="11821014" cy="242897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31A55E8-3381-412C-97FD-7D1EFCD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805" y="3567252"/>
            <a:ext cx="5154500" cy="305871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10F9DA4-FF2A-45AF-B9EC-2F5253673974}"/>
              </a:ext>
            </a:extLst>
          </p:cNvPr>
          <p:cNvSpPr txBox="1"/>
          <p:nvPr/>
        </p:nvSpPr>
        <p:spPr>
          <a:xfrm>
            <a:off x="185493" y="3400134"/>
            <a:ext cx="6629312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F(3,16)=7.01, p&lt;.001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，表明參與者需要不同的時間來回答四個類型的問題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回答系統的問題需要的時間比其他三個問題少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對應問題皆沒有顯著差異，表示不管是哪個組皆須花相同的時間來回答問題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30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871D413-73AE-44E5-8471-0EEA033E1E70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03</a:t>
            </a:r>
            <a:r>
              <a:rPr lang="zh-TW" altLang="en-US" sz="4800" b="1" dirty="0"/>
              <a:t>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B24D3C-3179-43A8-A24D-872ED56501CB}"/>
              </a:ext>
            </a:extLst>
          </p:cNvPr>
          <p:cNvSpPr txBox="1"/>
          <p:nvPr/>
        </p:nvSpPr>
        <p:spPr>
          <a:xfrm>
            <a:off x="1092197" y="30777"/>
            <a:ext cx="472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Result –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系統問題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BC180D-CCF4-49A2-AE4A-FEADBE9A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34" y="1023470"/>
            <a:ext cx="11944331" cy="539184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0039527-63E3-3704-F432-C8AE81364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853" y="3559443"/>
            <a:ext cx="5328090" cy="32677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72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D16F552-20F3-4167-8ABD-AF9BBA1401C0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03</a:t>
            </a:r>
            <a:r>
              <a:rPr lang="zh-TW" altLang="en-US" sz="4800" b="1" dirty="0"/>
              <a:t>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3AE319-BA39-4468-8ECD-8679B411A865}"/>
              </a:ext>
            </a:extLst>
          </p:cNvPr>
          <p:cNvSpPr txBox="1"/>
          <p:nvPr/>
        </p:nvSpPr>
        <p:spPr>
          <a:xfrm>
            <a:off x="1092197" y="30777"/>
            <a:ext cx="469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Result –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眼動追蹤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C7257F4-E07C-45DD-AD65-537E06CD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8" y="800218"/>
            <a:ext cx="11219543" cy="59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C5AF0-34F6-474A-BB1A-0653761E048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03</a:t>
            </a:r>
            <a:r>
              <a:rPr lang="zh-TW" altLang="en-US" sz="4800" b="1" dirty="0"/>
              <a:t>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F6004F-A09B-4CB8-A54F-4AAEBCE2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6756"/>
            <a:ext cx="12110720" cy="300689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7090B80-8C6C-4F8E-B007-986B27B52F72}"/>
              </a:ext>
            </a:extLst>
          </p:cNvPr>
          <p:cNvSpPr txBox="1"/>
          <p:nvPr/>
        </p:nvSpPr>
        <p:spPr>
          <a:xfrm>
            <a:off x="1092197" y="30777"/>
            <a:ext cx="469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Result –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眼動追蹤</a:t>
            </a:r>
          </a:p>
        </p:txBody>
      </p:sp>
    </p:spTree>
    <p:extLst>
      <p:ext uri="{BB962C8B-B14F-4D97-AF65-F5344CB8AC3E}">
        <p14:creationId xmlns:p14="http://schemas.microsoft.com/office/powerpoint/2010/main" val="155328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C5AF0-34F6-474A-BB1A-0653761E048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03</a:t>
            </a:r>
            <a:r>
              <a:rPr lang="zh-TW" altLang="en-US" sz="4800" b="1" dirty="0"/>
              <a:t> 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7090B80-8C6C-4F8E-B007-986B27B52F72}"/>
              </a:ext>
            </a:extLst>
          </p:cNvPr>
          <p:cNvSpPr txBox="1"/>
          <p:nvPr/>
        </p:nvSpPr>
        <p:spPr>
          <a:xfrm>
            <a:off x="1092197" y="30777"/>
            <a:ext cx="469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Result –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司機意見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DB42319-89D4-3257-0FA0-AFD233197AE9}"/>
              </a:ext>
            </a:extLst>
          </p:cNvPr>
          <p:cNvGrpSpPr/>
          <p:nvPr/>
        </p:nvGrpSpPr>
        <p:grpSpPr>
          <a:xfrm>
            <a:off x="298286" y="795640"/>
            <a:ext cx="11595428" cy="2774784"/>
            <a:chOff x="139700" y="1031559"/>
            <a:chExt cx="10764580" cy="2425577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20260B29-1E66-45F3-83A9-36BA36297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516"/>
            <a:stretch/>
          </p:blipFill>
          <p:spPr>
            <a:xfrm>
              <a:off x="139700" y="1524000"/>
              <a:ext cx="10764580" cy="1933136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55BCB97C-B2E6-DDAE-7CCC-95EF80A86099}"/>
                </a:ext>
              </a:extLst>
            </p:cNvPr>
            <p:cNvSpPr txBox="1"/>
            <p:nvPr/>
          </p:nvSpPr>
          <p:spPr>
            <a:xfrm>
              <a:off x="139700" y="1031559"/>
              <a:ext cx="34483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以車輛為中心的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HMI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5A261983-9552-DDCB-00F5-971B9AF16EDE}"/>
              </a:ext>
            </a:extLst>
          </p:cNvPr>
          <p:cNvGrpSpPr/>
          <p:nvPr/>
        </p:nvGrpSpPr>
        <p:grpSpPr>
          <a:xfrm>
            <a:off x="298286" y="3668193"/>
            <a:ext cx="11457940" cy="3159030"/>
            <a:chOff x="139700" y="3776607"/>
            <a:chExt cx="10644414" cy="281142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AE9FA4B-4AB3-4D41-9F71-800F8E178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828"/>
            <a:stretch/>
          </p:blipFill>
          <p:spPr>
            <a:xfrm>
              <a:off x="139700" y="4312920"/>
              <a:ext cx="10644414" cy="2275110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9C1C98D-E844-ED45-BA85-8842513A409D}"/>
                </a:ext>
              </a:extLst>
            </p:cNvPr>
            <p:cNvSpPr txBox="1"/>
            <p:nvPr/>
          </p:nvSpPr>
          <p:spPr>
            <a:xfrm>
              <a:off x="139700" y="3776607"/>
              <a:ext cx="34483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以駕駛為中心的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HMI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39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C5AF0-34F6-474A-BB1A-0653761E048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04</a:t>
            </a:r>
            <a:r>
              <a:rPr lang="zh-TW" altLang="en-US" sz="4800" b="1" dirty="0"/>
              <a:t> 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7090B80-8C6C-4F8E-B007-986B27B52F72}"/>
              </a:ext>
            </a:extLst>
          </p:cNvPr>
          <p:cNvSpPr txBox="1"/>
          <p:nvPr/>
        </p:nvSpPr>
        <p:spPr>
          <a:xfrm>
            <a:off x="1092197" y="30777"/>
            <a:ext cx="469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/>
              <a:t>Discussion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92C9F9E-2BE0-8FFB-298F-C3029E264E62}"/>
              </a:ext>
            </a:extLst>
          </p:cNvPr>
          <p:cNvSpPr txBox="1"/>
          <p:nvPr/>
        </p:nvSpPr>
        <p:spPr>
          <a:xfrm>
            <a:off x="546100" y="1870112"/>
            <a:ext cx="11104033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以駕駛為中心的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再告知駕駛員目前速度更有效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以多模式駕駛為中心的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無法幫助受測者有效了解自動化系統的功能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7A1F543-1792-36BC-6225-C2DE3BB5DAC1}"/>
              </a:ext>
            </a:extLst>
          </p:cNvPr>
          <p:cNvSpPr txBox="1"/>
          <p:nvPr/>
        </p:nvSpPr>
        <p:spPr>
          <a:xfrm>
            <a:off x="84705" y="1249093"/>
            <a:ext cx="800219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18FF73-B3D2-0D80-2B86-7A0BCEF6AAC7}"/>
              </a:ext>
            </a:extLst>
          </p:cNvPr>
          <p:cNvSpPr txBox="1"/>
          <p:nvPr/>
        </p:nvSpPr>
        <p:spPr>
          <a:xfrm>
            <a:off x="601095" y="3623621"/>
            <a:ext cx="11104033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在道路上進行實驗，有些因素無法控制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車流量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以車輛為中心的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中有存在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HUD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，但因為訊息過於集中，因此無法利用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AOI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的眼動數據與其他的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AOI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數據進行比較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樣本數太少，因此需要參考駕駛員的意見來對實驗進行輔佐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C99E6A-BDF9-2530-E74B-72430F62865D}"/>
              </a:ext>
            </a:extLst>
          </p:cNvPr>
          <p:cNvSpPr txBox="1"/>
          <p:nvPr/>
        </p:nvSpPr>
        <p:spPr>
          <a:xfrm>
            <a:off x="139700" y="3002602"/>
            <a:ext cx="800219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</a:p>
        </p:txBody>
      </p:sp>
    </p:spTree>
    <p:extLst>
      <p:ext uri="{BB962C8B-B14F-4D97-AF65-F5344CB8AC3E}">
        <p14:creationId xmlns:p14="http://schemas.microsoft.com/office/powerpoint/2010/main" val="225487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6BFD4DD-8459-4354-8583-3ACFF3287FCC}"/>
              </a:ext>
            </a:extLst>
          </p:cNvPr>
          <p:cNvSpPr txBox="1"/>
          <p:nvPr/>
        </p:nvSpPr>
        <p:spPr>
          <a:xfrm>
            <a:off x="50800" y="3013502"/>
            <a:ext cx="1209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/>
              <a:t>Thank you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4567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DF43439-9AFB-47D1-A6DD-A36F62C22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312BD22-3A68-4D88-8190-F6EBDD928B6A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01</a:t>
            </a:r>
            <a:r>
              <a:rPr lang="zh-TW" altLang="en-US" sz="4800" b="1" dirty="0"/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E5A4C9-FAD1-49A3-AB9D-D1220208C30A}"/>
              </a:ext>
            </a:extLst>
          </p:cNvPr>
          <p:cNvSpPr txBox="1"/>
          <p:nvPr/>
        </p:nvSpPr>
        <p:spPr>
          <a:xfrm>
            <a:off x="1092198" y="30777"/>
            <a:ext cx="3106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Introduction</a:t>
            </a:r>
            <a:endParaRPr lang="zh-TW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D49D99-C3B7-485D-B417-70F9C80384B8}"/>
              </a:ext>
            </a:extLst>
          </p:cNvPr>
          <p:cNvSpPr txBox="1"/>
          <p:nvPr/>
        </p:nvSpPr>
        <p:spPr>
          <a:xfrm>
            <a:off x="84705" y="882362"/>
            <a:ext cx="12022587" cy="2240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過去的文獻中，得出有超過</a:t>
            </a:r>
            <a:r>
              <a:rPr lang="en-US" altLang="zh-TW" sz="2400" dirty="0">
                <a:ea typeface="微軟正黑體" panose="020B0604030504040204" pitchFamily="34" charset="-120"/>
              </a:rPr>
              <a:t>70%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的車禍都是因為注意力不集中或是疲勞所導致的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為了提高道路安全，自動駕駛似乎成為減少人為事故的解決方法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駕駛員可以透過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聽覺、觸覺、視覺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來進行溝通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Level 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被歸類為部分自動化車輛。系統依靠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來控制車輛的縱向和橫向運動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81F6D94-B10E-44BE-9806-3A62C5158CD1}"/>
              </a:ext>
            </a:extLst>
          </p:cNvPr>
          <p:cNvGrpSpPr/>
          <p:nvPr/>
        </p:nvGrpSpPr>
        <p:grpSpPr>
          <a:xfrm>
            <a:off x="615948" y="3204991"/>
            <a:ext cx="10960100" cy="1215717"/>
            <a:chOff x="660400" y="3818768"/>
            <a:chExt cx="10960100" cy="121571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BC19078-5F12-4EDD-AE56-BE5B7E6164AF}"/>
                </a:ext>
              </a:extLst>
            </p:cNvPr>
            <p:cNvSpPr/>
            <p:nvPr/>
          </p:nvSpPr>
          <p:spPr>
            <a:xfrm>
              <a:off x="660400" y="3818768"/>
              <a:ext cx="10960100" cy="1215717"/>
            </a:xfrm>
            <a:prstGeom prst="rect">
              <a:avLst/>
            </a:prstGeom>
            <a:solidFill>
              <a:srgbClr val="DAE3F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259B7F1-621F-4C4F-B3DF-02B196B9EB9E}"/>
                </a:ext>
              </a:extLst>
            </p:cNvPr>
            <p:cNvSpPr txBox="1"/>
            <p:nvPr/>
          </p:nvSpPr>
          <p:spPr>
            <a:xfrm>
              <a:off x="876300" y="3860381"/>
              <a:ext cx="10528300" cy="113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>
                  <a:ea typeface="微軟正黑體" panose="020B0604030504040204" pitchFamily="34" charset="-120"/>
                </a:rPr>
                <a:t>LAC</a:t>
              </a:r>
              <a:r>
                <a:rPr lang="zh-TW" altLang="en-US" sz="2400" dirty="0"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的缺點是，如果道路上沒有明確的道路標記，</a:t>
              </a:r>
              <a:r>
                <a:rPr lang="en-US" altLang="zh-TW" sz="2400" dirty="0">
                  <a:ea typeface="微軟正黑體" panose="020B0604030504040204" pitchFamily="34" charset="-120"/>
                </a:rPr>
                <a:t>LAC</a:t>
              </a:r>
              <a:r>
                <a:rPr lang="zh-TW" altLang="en-US" sz="2400" dirty="0"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可能會自行關閉，此時駕駛員必須意識到自動系統已關閉並接管車輛</a:t>
              </a: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7B1CBF85-8951-3D26-9F03-875151B27C91}"/>
              </a:ext>
            </a:extLst>
          </p:cNvPr>
          <p:cNvSpPr txBox="1"/>
          <p:nvPr/>
        </p:nvSpPr>
        <p:spPr>
          <a:xfrm>
            <a:off x="546100" y="5200337"/>
            <a:ext cx="9374361" cy="1132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有駕駛員在啟用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Level 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時，因過度依賴系統，就不太會看路況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駕駛員會誤認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Level 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已啟動，但查看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才發現沒有被啟動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3613117-FEE4-E2E1-E91A-CFAC7B705AAA}"/>
              </a:ext>
            </a:extLst>
          </p:cNvPr>
          <p:cNvSpPr txBox="1"/>
          <p:nvPr/>
        </p:nvSpPr>
        <p:spPr>
          <a:xfrm>
            <a:off x="84705" y="4579318"/>
            <a:ext cx="2903359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 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Level 2 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</a:t>
            </a:r>
          </a:p>
        </p:txBody>
      </p:sp>
    </p:spTree>
    <p:extLst>
      <p:ext uri="{BB962C8B-B14F-4D97-AF65-F5344CB8AC3E}">
        <p14:creationId xmlns:p14="http://schemas.microsoft.com/office/powerpoint/2010/main" val="33321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EE38E23-DAD8-4FF8-5F8D-3FA7924BE78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01</a:t>
            </a:r>
            <a:r>
              <a:rPr lang="zh-TW" altLang="en-US" sz="4800" b="1" dirty="0"/>
              <a:t>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193C997-C8C4-2DB5-AE7C-95D66711B4BC}"/>
              </a:ext>
            </a:extLst>
          </p:cNvPr>
          <p:cNvSpPr txBox="1"/>
          <p:nvPr/>
        </p:nvSpPr>
        <p:spPr>
          <a:xfrm>
            <a:off x="1092198" y="30777"/>
            <a:ext cx="3106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Introduction</a:t>
            </a:r>
            <a:endParaRPr lang="zh-TW" altLang="en-US" sz="44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F4819A-BE62-5491-AA32-67691F576496}"/>
              </a:ext>
            </a:extLst>
          </p:cNvPr>
          <p:cNvSpPr txBox="1"/>
          <p:nvPr/>
        </p:nvSpPr>
        <p:spPr>
          <a:xfrm>
            <a:off x="546100" y="1870112"/>
            <a:ext cx="11104033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以駕駛活動和人類認知系統侷限性為中心的多模式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ADAS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狀態為中心的視覺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更有效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透過兩個現有車輛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的道路使用狀況，我們試圖確定那些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特徵有助於駕駛員了解其車輛的功能和自動化狀態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CE3F48B-11DB-D2F8-A57F-447939E549C4}"/>
              </a:ext>
            </a:extLst>
          </p:cNvPr>
          <p:cNvSpPr txBox="1"/>
          <p:nvPr/>
        </p:nvSpPr>
        <p:spPr>
          <a:xfrm>
            <a:off x="84705" y="1249093"/>
            <a:ext cx="1415772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研究問題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24D720B-D559-CF96-DBCF-09043E8CFD47}"/>
              </a:ext>
            </a:extLst>
          </p:cNvPr>
          <p:cNvSpPr txBox="1"/>
          <p:nvPr/>
        </p:nvSpPr>
        <p:spPr>
          <a:xfrm>
            <a:off x="139700" y="4053546"/>
            <a:ext cx="800219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0B235E-E454-CE12-9816-ABAB0AD5848E}"/>
              </a:ext>
            </a:extLst>
          </p:cNvPr>
          <p:cNvSpPr txBox="1"/>
          <p:nvPr/>
        </p:nvSpPr>
        <p:spPr>
          <a:xfrm>
            <a:off x="539809" y="4603587"/>
            <a:ext cx="11104033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假設與經典的以車輛為中心的視覺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相比，以多模式駕駛為中心的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使駕駛員能夠更好地了解在自動系統啟動時車輛的運行方式</a:t>
            </a:r>
          </a:p>
        </p:txBody>
      </p:sp>
    </p:spTree>
    <p:extLst>
      <p:ext uri="{BB962C8B-B14F-4D97-AF65-F5344CB8AC3E}">
        <p14:creationId xmlns:p14="http://schemas.microsoft.com/office/powerpoint/2010/main" val="33180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EE38E23-DAD8-4FF8-5F8D-3FA7924BE78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193C997-C8C4-2DB5-AE7C-95D66711B4BC}"/>
              </a:ext>
            </a:extLst>
          </p:cNvPr>
          <p:cNvSpPr txBox="1"/>
          <p:nvPr/>
        </p:nvSpPr>
        <p:spPr>
          <a:xfrm>
            <a:off x="1092198" y="30777"/>
            <a:ext cx="206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endParaRPr lang="zh-TW" altLang="en-US" sz="44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43D252-E8EB-3F5B-BA96-FDF3B49BF2A7}"/>
              </a:ext>
            </a:extLst>
          </p:cNvPr>
          <p:cNvSpPr txBox="1"/>
          <p:nvPr/>
        </p:nvSpPr>
        <p:spPr>
          <a:xfrm>
            <a:off x="84705" y="1249093"/>
            <a:ext cx="1107996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EEFECBE-B23E-5341-194C-EE02B0AC3878}"/>
              </a:ext>
            </a:extLst>
          </p:cNvPr>
          <p:cNvSpPr txBox="1"/>
          <p:nvPr/>
        </p:nvSpPr>
        <p:spPr>
          <a:xfrm>
            <a:off x="546100" y="1870112"/>
            <a:ext cx="11104033" cy="279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位；女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，從法國的 </a:t>
            </a:r>
            <a:r>
              <a:rPr lang="en-US" altLang="zh-TW" sz="2400" dirty="0">
                <a:ea typeface="微軟正黑體" panose="020B0604030504040204" pitchFamily="34" charset="-120"/>
              </a:rPr>
              <a:t>Renault Group’s Technocentric site </a:t>
            </a:r>
            <a:r>
              <a:rPr lang="zh-TW" altLang="en-US" sz="2400" dirty="0">
                <a:ea typeface="微軟正黑體" panose="020B0604030504040204" pitchFamily="34" charset="-120"/>
              </a:rPr>
              <a:t>招募</a:t>
            </a:r>
            <a:endParaRPr lang="en-US" altLang="zh-TW" sz="2400" dirty="0"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年齡分布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27~59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平均年齡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40.80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 ， 標準差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平均持有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年駕照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受試者皆沒有近視，也沒有矯正視力，聽力也都正常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招募標準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從未駕駛過以駕駛為中心的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、以車輛為中心的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929E109-EB84-01BA-0732-C4040D2737E1}"/>
              </a:ext>
            </a:extLst>
          </p:cNvPr>
          <p:cNvGrpSpPr/>
          <p:nvPr/>
        </p:nvGrpSpPr>
        <p:grpSpPr>
          <a:xfrm>
            <a:off x="546100" y="4843004"/>
            <a:ext cx="10960100" cy="1215717"/>
            <a:chOff x="546100" y="5001048"/>
            <a:chExt cx="10960100" cy="1215717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12FA6314-02C8-9069-EA54-F766497EFF69}"/>
                </a:ext>
              </a:extLst>
            </p:cNvPr>
            <p:cNvGrpSpPr/>
            <p:nvPr/>
          </p:nvGrpSpPr>
          <p:grpSpPr>
            <a:xfrm>
              <a:off x="546100" y="5001048"/>
              <a:ext cx="10960100" cy="1215717"/>
              <a:chOff x="660400" y="3818768"/>
              <a:chExt cx="10960100" cy="1215717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209F188-854E-2845-BFB6-27A3BC7F5B09}"/>
                  </a:ext>
                </a:extLst>
              </p:cNvPr>
              <p:cNvSpPr/>
              <p:nvPr/>
            </p:nvSpPr>
            <p:spPr>
              <a:xfrm>
                <a:off x="660400" y="3818768"/>
                <a:ext cx="10960100" cy="1215717"/>
              </a:xfrm>
              <a:prstGeom prst="rect">
                <a:avLst/>
              </a:prstGeom>
              <a:solidFill>
                <a:srgbClr val="DAE3F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7775A-4D7E-AEB7-FEFE-08DCA3E444D4}"/>
                  </a:ext>
                </a:extLst>
              </p:cNvPr>
              <p:cNvSpPr txBox="1"/>
              <p:nvPr/>
            </p:nvSpPr>
            <p:spPr>
              <a:xfrm>
                <a:off x="753003" y="4133212"/>
                <a:ext cx="5334000" cy="58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400" dirty="0">
                    <a:ea typeface="微軟正黑體" panose="020B0604030504040204" pitchFamily="34" charset="-120"/>
                  </a:rPr>
                  <a:t>其中有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7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名受測者駕駛過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Level 1</a:t>
                </a:r>
                <a:r>
                  <a:rPr lang="zh-TW" altLang="en-US" sz="2400" dirty="0">
                    <a:ea typeface="微軟正黑體" panose="020B0604030504040204" pitchFamily="34" charset="-120"/>
                  </a:rPr>
                  <a:t>的車輛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3EFC792-39D5-931C-0ECA-5CF2FB5915F2}"/>
                </a:ext>
              </a:extLst>
            </p:cNvPr>
            <p:cNvSpPr txBox="1"/>
            <p:nvPr/>
          </p:nvSpPr>
          <p:spPr>
            <a:xfrm>
              <a:off x="6680906" y="5022078"/>
              <a:ext cx="4551539" cy="58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>
                  <a:ea typeface="微軟正黑體" panose="020B0604030504040204" pitchFamily="34" charset="-120"/>
                </a:rPr>
                <a:t>2</a:t>
              </a:r>
              <a:r>
                <a:rPr lang="zh-TW" altLang="en-US" sz="2400" dirty="0">
                  <a:ea typeface="微軟正黑體" panose="020B0604030504040204" pitchFamily="34" charset="-120"/>
                </a:rPr>
                <a:t>名分配到 以車輛為中心的</a:t>
              </a:r>
              <a:r>
                <a:rPr lang="en-US" altLang="zh-TW" sz="2400" dirty="0">
                  <a:ea typeface="微軟正黑體" panose="020B0604030504040204" pitchFamily="34" charset="-120"/>
                </a:rPr>
                <a:t>HMI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464B94E-F3C6-349C-3763-C50C370D6753}"/>
                </a:ext>
              </a:extLst>
            </p:cNvPr>
            <p:cNvSpPr txBox="1"/>
            <p:nvPr/>
          </p:nvSpPr>
          <p:spPr>
            <a:xfrm>
              <a:off x="6680906" y="5608905"/>
              <a:ext cx="4551539" cy="58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>
                  <a:ea typeface="微軟正黑體" panose="020B0604030504040204" pitchFamily="34" charset="-120"/>
                </a:rPr>
                <a:t>5</a:t>
              </a:r>
              <a:r>
                <a:rPr lang="zh-TW" altLang="en-US" sz="2400" dirty="0">
                  <a:ea typeface="微軟正黑體" panose="020B0604030504040204" pitchFamily="34" charset="-120"/>
                </a:rPr>
                <a:t>名分配到 以駕駛為中心的</a:t>
              </a:r>
              <a:r>
                <a:rPr lang="en-US" altLang="zh-TW" sz="2400" dirty="0">
                  <a:ea typeface="微軟正黑體" panose="020B0604030504040204" pitchFamily="34" charset="-120"/>
                </a:rPr>
                <a:t>HMI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859765EE-A551-7D1D-28CC-1DC8F577C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703" y="5337823"/>
              <a:ext cx="685798" cy="2213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5B2E7798-D66C-F6E5-BEAB-DF162AFD1FB5}"/>
                </a:ext>
              </a:extLst>
            </p:cNvPr>
            <p:cNvCxnSpPr>
              <a:cxnSpLocks/>
            </p:cNvCxnSpPr>
            <p:nvPr/>
          </p:nvCxnSpPr>
          <p:spPr>
            <a:xfrm>
              <a:off x="5983905" y="5734489"/>
              <a:ext cx="685798" cy="22138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18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84D969B-16D0-B923-0580-58DF98296628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A4428B-4790-F60A-9238-602F98B039C4}"/>
              </a:ext>
            </a:extLst>
          </p:cNvPr>
          <p:cNvSpPr txBox="1"/>
          <p:nvPr/>
        </p:nvSpPr>
        <p:spPr>
          <a:xfrm>
            <a:off x="1092198" y="30777"/>
            <a:ext cx="206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endParaRPr lang="zh-TW" altLang="en-US" sz="4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0D400C-4DB8-3DC2-0C0D-4C7289517EE0}"/>
              </a:ext>
            </a:extLst>
          </p:cNvPr>
          <p:cNvSpPr txBox="1"/>
          <p:nvPr/>
        </p:nvSpPr>
        <p:spPr>
          <a:xfrm>
            <a:off x="546100" y="944423"/>
            <a:ext cx="6498167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選擇兩種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的車輛，兩者皆有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LAC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33CEBE-B826-FACE-DD86-7FBA6C76B229}"/>
              </a:ext>
            </a:extLst>
          </p:cNvPr>
          <p:cNvSpPr txBox="1"/>
          <p:nvPr/>
        </p:nvSpPr>
        <p:spPr>
          <a:xfrm>
            <a:off x="241301" y="1636341"/>
            <a:ext cx="3088922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以駕駛為中心的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4C50F5-2EA2-6EA0-9683-53C1C7ADBC77}"/>
              </a:ext>
            </a:extLst>
          </p:cNvPr>
          <p:cNvSpPr txBox="1"/>
          <p:nvPr/>
        </p:nvSpPr>
        <p:spPr>
          <a:xfrm>
            <a:off x="952501" y="2268455"/>
            <a:ext cx="6316036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提供了道路場景、多模式介面、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HUD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顯示與半自動駕駛的相關訊息，並考慮了人類認知系統的侷限性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3DB237-AA7B-E427-C5E7-89EFD5963F72}"/>
              </a:ext>
            </a:extLst>
          </p:cNvPr>
          <p:cNvSpPr txBox="1"/>
          <p:nvPr/>
        </p:nvSpPr>
        <p:spPr>
          <a:xfrm>
            <a:off x="241301" y="3926802"/>
            <a:ext cx="3088922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以車輛為中心的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9C1589-BD96-9806-E3D5-B5909769E777}"/>
              </a:ext>
            </a:extLst>
          </p:cNvPr>
          <p:cNvSpPr txBox="1"/>
          <p:nvPr/>
        </p:nvSpPr>
        <p:spPr>
          <a:xfrm>
            <a:off x="952500" y="4505294"/>
            <a:ext cx="355176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有三個主要方面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5155A4-800E-0F79-A64F-E536443433E2}"/>
              </a:ext>
            </a:extLst>
          </p:cNvPr>
          <p:cNvSpPr txBox="1"/>
          <p:nvPr/>
        </p:nvSpPr>
        <p:spPr>
          <a:xfrm>
            <a:off x="1370895" y="5097351"/>
            <a:ext cx="4223455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顯示有關駕駛輔助的訊息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訊息的位置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AEAE18-03A2-E0B1-B78E-759B373A7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6701" r="15332"/>
          <a:stretch/>
        </p:blipFill>
        <p:spPr>
          <a:xfrm>
            <a:off x="7426475" y="118061"/>
            <a:ext cx="3992700" cy="299625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74CA9E5-8E2E-0C8E-A158-8A64EBA065A1}"/>
              </a:ext>
            </a:extLst>
          </p:cNvPr>
          <p:cNvSpPr txBox="1"/>
          <p:nvPr/>
        </p:nvSpPr>
        <p:spPr>
          <a:xfrm>
            <a:off x="7878364" y="2943134"/>
            <a:ext cx="3088922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以駕駛為中心的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9D80FAF-3732-30BF-9D69-E6E0A2B80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8537" y="3488030"/>
            <a:ext cx="4150638" cy="2996258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F8925D-67E2-DEB6-BBE1-F5CD458CC757}"/>
              </a:ext>
            </a:extLst>
          </p:cNvPr>
          <p:cNvSpPr txBox="1"/>
          <p:nvPr/>
        </p:nvSpPr>
        <p:spPr>
          <a:xfrm>
            <a:off x="7878364" y="6381898"/>
            <a:ext cx="3088922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以車輛為中心的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810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BCACAB-A40C-FC0D-5234-E2166FA10D40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4F15F4E-D442-1033-CA69-2F4B2256815A}"/>
              </a:ext>
            </a:extLst>
          </p:cNvPr>
          <p:cNvSpPr txBox="1"/>
          <p:nvPr/>
        </p:nvSpPr>
        <p:spPr>
          <a:xfrm>
            <a:off x="1092198" y="30777"/>
            <a:ext cx="206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endParaRPr lang="zh-TW" altLang="en-US" sz="4400" b="1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F60C8D7-6964-46D3-AE23-6BADC6C7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942" y="30777"/>
            <a:ext cx="6897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4EBCAB-B549-8B9A-2F70-E45580A41B92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3853D33-B183-166C-70B1-03E5489BE062}"/>
              </a:ext>
            </a:extLst>
          </p:cNvPr>
          <p:cNvSpPr txBox="1"/>
          <p:nvPr/>
        </p:nvSpPr>
        <p:spPr>
          <a:xfrm>
            <a:off x="1092198" y="30777"/>
            <a:ext cx="206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endParaRPr lang="zh-TW" altLang="en-US" sz="44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DD62A4-F080-D30E-C845-1E69E881A904}"/>
              </a:ext>
            </a:extLst>
          </p:cNvPr>
          <p:cNvSpPr txBox="1"/>
          <p:nvPr/>
        </p:nvSpPr>
        <p:spPr>
          <a:xfrm>
            <a:off x="546100" y="1870112"/>
            <a:ext cx="11104033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受測者之間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受測者內部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3558A5-A040-55D6-9037-123FBBFBCB6A}"/>
              </a:ext>
            </a:extLst>
          </p:cNvPr>
          <p:cNvSpPr txBox="1"/>
          <p:nvPr/>
        </p:nvSpPr>
        <p:spPr>
          <a:xfrm>
            <a:off x="84705" y="1249093"/>
            <a:ext cx="1415772" cy="5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實驗設計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440554-09A7-96A2-00CE-814AF106C874}"/>
              </a:ext>
            </a:extLst>
          </p:cNvPr>
          <p:cNvSpPr txBox="1"/>
          <p:nvPr/>
        </p:nvSpPr>
        <p:spPr>
          <a:xfrm>
            <a:off x="1092198" y="2491131"/>
            <a:ext cx="5003801" cy="224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受測者之間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以駕駛為中心的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</a:p>
          <a:p>
            <a:pPr marL="1616075" indent="-184150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、以車輛為中心的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受測者內部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系統問題、個人問題、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89113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內部問題、外部問題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6FB19D-26B9-6FEF-2DBC-7C71B4F737FC}"/>
              </a:ext>
            </a:extLst>
          </p:cNvPr>
          <p:cNvSpPr txBox="1"/>
          <p:nvPr/>
        </p:nvSpPr>
        <p:spPr>
          <a:xfrm>
            <a:off x="546100" y="5505562"/>
            <a:ext cx="1133192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公共道路、高速公路，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分鐘往返，平均速度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BF3BA4-BADE-4545-9534-616C5CAB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948" y="55448"/>
            <a:ext cx="3949266" cy="5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4EBCAB-B549-8B9A-2F70-E45580A41B92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3853D33-B183-166C-70B1-03E5489BE062}"/>
              </a:ext>
            </a:extLst>
          </p:cNvPr>
          <p:cNvSpPr txBox="1"/>
          <p:nvPr/>
        </p:nvSpPr>
        <p:spPr>
          <a:xfrm>
            <a:off x="1092198" y="30777"/>
            <a:ext cx="2062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endParaRPr lang="zh-TW" altLang="en-US" sz="44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26FB19D-26B9-6FEF-2DBC-7C71B4F737FC}"/>
              </a:ext>
            </a:extLst>
          </p:cNvPr>
          <p:cNvSpPr txBox="1"/>
          <p:nvPr/>
        </p:nvSpPr>
        <p:spPr>
          <a:xfrm>
            <a:off x="546100" y="1263060"/>
            <a:ext cx="11331928" cy="168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過程中會向受測者提問題，用來評估他對們駕駛車輛的功能和自動化水平的認識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過程中會讓受測者配戴紅外傳感器的眼動追蹤儀，用來監測眼球運動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掃視、注視、眨眼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，也會裝前置攝像鏡頭以記錄視野。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B4205D5-4180-826D-0E3C-F2F699284B9E}"/>
              </a:ext>
            </a:extLst>
          </p:cNvPr>
          <p:cNvSpPr txBox="1"/>
          <p:nvPr/>
        </p:nvSpPr>
        <p:spPr>
          <a:xfrm>
            <a:off x="546100" y="3813673"/>
            <a:ext cx="1133192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測試期間，駕駛員可以自由評論駕駛體驗，過程將透過眼動儀的麥克風記錄下來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EED0F9-153B-DE98-646C-B07E58AC47AC}"/>
              </a:ext>
            </a:extLst>
          </p:cNvPr>
          <p:cNvSpPr txBox="1"/>
          <p:nvPr/>
        </p:nvSpPr>
        <p:spPr>
          <a:xfrm>
            <a:off x="1272820" y="3092364"/>
            <a:ext cx="7888817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將利用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BeGaze3.7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軟體來計算眼動數據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46D5A6D-E40C-723B-456C-D3F628914CBB}"/>
              </a:ext>
            </a:extLst>
          </p:cNvPr>
          <p:cNvSpPr txBox="1"/>
          <p:nvPr/>
        </p:nvSpPr>
        <p:spPr>
          <a:xfrm>
            <a:off x="1272820" y="4534982"/>
            <a:ext cx="8785580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分析的目標式識別模式混亂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收集有關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HMI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的哪些方面許駕駛員了解自動化系統的訊息</a:t>
            </a:r>
          </a:p>
        </p:txBody>
      </p:sp>
    </p:spTree>
    <p:extLst>
      <p:ext uri="{BB962C8B-B14F-4D97-AF65-F5344CB8AC3E}">
        <p14:creationId xmlns:p14="http://schemas.microsoft.com/office/powerpoint/2010/main" val="226199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9407C6D-EF5C-466B-9952-BB357914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1"/>
            <a:ext cx="12191996" cy="685799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895B3E5-6471-4337-883C-44BCE2B78314}"/>
              </a:ext>
            </a:extLst>
          </p:cNvPr>
          <p:cNvSpPr txBox="1"/>
          <p:nvPr/>
        </p:nvSpPr>
        <p:spPr>
          <a:xfrm>
            <a:off x="139700" y="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02</a:t>
            </a:r>
            <a:r>
              <a:rPr lang="zh-TW" altLang="en-US" sz="4800" b="1" dirty="0"/>
              <a:t>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BC972E-8C26-4E05-8E1E-4595AED59321}"/>
              </a:ext>
            </a:extLst>
          </p:cNvPr>
          <p:cNvSpPr txBox="1"/>
          <p:nvPr/>
        </p:nvSpPr>
        <p:spPr>
          <a:xfrm>
            <a:off x="1092198" y="30777"/>
            <a:ext cx="767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/>
              <a:t>Method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–</a:t>
            </a:r>
            <a:r>
              <a:rPr lang="zh-TW" altLang="en-US" sz="4400" b="1" dirty="0"/>
              <a:t>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注視次數和持續時間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468B17E-62D5-8653-8C36-E62190C07F14}"/>
              </a:ext>
            </a:extLst>
          </p:cNvPr>
          <p:cNvGrpSpPr/>
          <p:nvPr/>
        </p:nvGrpSpPr>
        <p:grpSpPr>
          <a:xfrm>
            <a:off x="1643413" y="1533796"/>
            <a:ext cx="8905174" cy="4072604"/>
            <a:chOff x="1883635" y="2267443"/>
            <a:chExt cx="8905174" cy="407260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A1F7C298-9614-4482-BE28-550466D05637}"/>
                </a:ext>
              </a:extLst>
            </p:cNvPr>
            <p:cNvGrpSpPr/>
            <p:nvPr/>
          </p:nvGrpSpPr>
          <p:grpSpPr>
            <a:xfrm>
              <a:off x="1883635" y="2267443"/>
              <a:ext cx="4409868" cy="4072604"/>
              <a:chOff x="1493993" y="1593752"/>
              <a:chExt cx="3638446" cy="3360180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6D21A6A4-755A-4F7B-8B3D-F4F86285F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0269"/>
              <a:stretch/>
            </p:blipFill>
            <p:spPr>
              <a:xfrm>
                <a:off x="1493993" y="1593752"/>
                <a:ext cx="3638446" cy="2781688"/>
              </a:xfrm>
              <a:prstGeom prst="rect">
                <a:avLst/>
              </a:prstGeom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8065E7D-8F6B-49F1-BC32-8E0D07AA2378}"/>
                  </a:ext>
                </a:extLst>
              </p:cNvPr>
              <p:cNvSpPr txBox="1"/>
              <p:nvPr/>
            </p:nvSpPr>
            <p:spPr>
              <a:xfrm>
                <a:off x="1771446" y="4375440"/>
                <a:ext cx="3083539" cy="5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以駕駛為中心的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HMI</a:t>
                </a:r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9EB8724E-1AF3-4BB5-A5C0-71506904A9F7}"/>
                </a:ext>
              </a:extLst>
            </p:cNvPr>
            <p:cNvGrpSpPr/>
            <p:nvPr/>
          </p:nvGrpSpPr>
          <p:grpSpPr>
            <a:xfrm>
              <a:off x="6445102" y="2267443"/>
              <a:ext cx="4343707" cy="4072604"/>
              <a:chOff x="6678048" y="1593752"/>
              <a:chExt cx="3583859" cy="3360180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681F1C41-4BEF-4385-9CF1-F3E227929D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269" r="746"/>
              <a:stretch/>
            </p:blipFill>
            <p:spPr>
              <a:xfrm>
                <a:off x="6678048" y="1593752"/>
                <a:ext cx="3583859" cy="2781688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0A54AB-CCDD-4005-997F-133C3A5CAF9A}"/>
                  </a:ext>
                </a:extLst>
              </p:cNvPr>
              <p:cNvSpPr txBox="1"/>
              <p:nvPr/>
            </p:nvSpPr>
            <p:spPr>
              <a:xfrm>
                <a:off x="6928207" y="4375440"/>
                <a:ext cx="3083539" cy="5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以車輛為中心的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HMI</a:t>
                </a:r>
              </a:p>
            </p:txBody>
          </p:sp>
        </p:grp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9B8ACED4-EA85-31E6-BC4F-D2151343C2CC}"/>
              </a:ext>
            </a:extLst>
          </p:cNvPr>
          <p:cNvSpPr txBox="1"/>
          <p:nvPr/>
        </p:nvSpPr>
        <p:spPr>
          <a:xfrm>
            <a:off x="139700" y="2099283"/>
            <a:ext cx="1415772" cy="2240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外部環境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內部環境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速度顯示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ADAS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3FE340E-AE4B-495B-65A1-BBA4F7603279}"/>
              </a:ext>
            </a:extLst>
          </p:cNvPr>
          <p:cNvSpPr txBox="1"/>
          <p:nvPr/>
        </p:nvSpPr>
        <p:spPr>
          <a:xfrm>
            <a:off x="10662406" y="1822283"/>
            <a:ext cx="1415772" cy="2794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外部環境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內部環境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速度顯示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ADAS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HUD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77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1560</Words>
  <Application>Microsoft Office PowerPoint</Application>
  <PresentationFormat>寬螢幕</PresentationFormat>
  <Paragraphs>170</Paragraphs>
  <Slides>16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min-chun</dc:creator>
  <cp:lastModifiedBy>宋錦玉</cp:lastModifiedBy>
  <cp:revision>23</cp:revision>
  <dcterms:created xsi:type="dcterms:W3CDTF">2022-10-12T03:24:56Z</dcterms:created>
  <dcterms:modified xsi:type="dcterms:W3CDTF">2022-10-13T18:20:14Z</dcterms:modified>
</cp:coreProperties>
</file>